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Ex1.xml" ContentType="application/vnd.ms-office.chartex+xml"/>
  <Override PartName="/ppt/charts/chartEx2.xml" ContentType="application/vnd.ms-office.chartex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92" r:id="rId4"/>
    <p:sldId id="296" r:id="rId5"/>
    <p:sldId id="293" r:id="rId6"/>
    <p:sldId id="285" r:id="rId7"/>
    <p:sldId id="295" r:id="rId8"/>
    <p:sldId id="283" r:id="rId9"/>
    <p:sldId id="284" r:id="rId10"/>
    <p:sldId id="298" r:id="rId11"/>
    <p:sldId id="29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108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Sheet1!$A$2:$C$17</cx:f>
        <cx:lvl ptCount="16"/>
        <cx:lvl ptCount="16">
          <cx:pt idx="0">Clerk</cx:pt>
          <cx:pt idx="1">Mortgage</cx:pt>
          <cx:pt idx="2">Other</cx:pt>
          <cx:pt idx="3">Grass &amp; Ditches</cx:pt>
          <cx:pt idx="4">Pond</cx:pt>
          <cx:pt idx="5">Culverts</cx:pt>
          <cx:pt idx="6">Other</cx:pt>
        </cx:lvl>
        <cx:lvl ptCount="16">
          <cx:pt idx="0">Administrative Expenses </cx:pt>
          <cx:pt idx="1">Administrative Expenses </cx:pt>
          <cx:pt idx="2">Administrative Expenses </cx:pt>
          <cx:pt idx="3">Land Maintenance</cx:pt>
          <cx:pt idx="4">Land Maintenance</cx:pt>
          <cx:pt idx="5">Land Maintenance</cx:pt>
          <cx:pt idx="6">Land Maintenance</cx:pt>
          <cx:pt idx="7">Street Lighting</cx:pt>
          <cx:pt idx="8">General</cx:pt>
          <cx:pt idx="9">Capital Expenditure</cx:pt>
        </cx:lvl>
      </cx:strDim>
      <cx:numDim type="size">
        <cx:f>Sheet1!$D$2:$D$17</cx:f>
        <cx:lvl ptCount="16" formatCode="General">
          <cx:pt idx="0">9222</cx:pt>
          <cx:pt idx="1">17182</cx:pt>
          <cx:pt idx="2">5872.119999999999</cx:pt>
          <cx:pt idx="3">2150</cx:pt>
          <cx:pt idx="4">3000</cx:pt>
          <cx:pt idx="5">2250</cx:pt>
          <cx:pt idx="6">2915</cx:pt>
          <cx:pt idx="7">2522.6399999999999</cx:pt>
          <cx:pt idx="8">900</cx:pt>
          <cx:pt idx="9">2900</cx:pt>
        </cx:lvl>
      </cx:numDim>
    </cx:data>
  </cx:chartData>
  <cx:chart>
    <cx:plotArea>
      <cx:plotAreaRegion>
        <cx:series layoutId="sunburst" uniqueId="{D9BA52ED-6F83-4949-A2B8-A2130486E173}">
          <cx:tx>
            <cx:txData>
              <cx:f>Sheet1!$D$1</cx:f>
              <cx:v>Series1</cx:v>
            </cx:txData>
          </cx:tx>
          <cx:dataLabels pos="ctr">
            <cx:visibility seriesName="0" categoryName="1" value="0"/>
          </cx:dataLabels>
          <cx:dataId val="0"/>
        </cx:series>
      </cx:plotAreaRegion>
    </cx:plotArea>
    <cx:legend pos="t" align="ctr" overlay="0">
      <cx:txPr>
        <a:bodyPr spcFirstLastPara="1" vertOverflow="ellipsis" wrap="square" lIns="0" tIns="0" rIns="0" bIns="0" anchor="ctr" anchorCtr="1"/>
        <a:lstStyle/>
        <a:p>
          <a:pPr>
            <a:defRPr/>
          </a:pPr>
          <a:endParaRPr lang="en-US"/>
        </a:p>
      </cx:txPr>
    </cx:legend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Sheet1!$A$2:$C$17</cx:f>
        <cx:lvl ptCount="16"/>
        <cx:lvl ptCount="16">
          <cx:pt idx="0">Clerk</cx:pt>
          <cx:pt idx="1">Mortgage</cx:pt>
          <cx:pt idx="2">Other</cx:pt>
          <cx:pt idx="3">Grass &amp; Ditches</cx:pt>
          <cx:pt idx="4">Pond</cx:pt>
          <cx:pt idx="5">Culverts</cx:pt>
          <cx:pt idx="6">Other</cx:pt>
        </cx:lvl>
        <cx:lvl ptCount="16">
          <cx:pt idx="0">Administrative Expenses </cx:pt>
          <cx:pt idx="1">Administrative Expenses </cx:pt>
          <cx:pt idx="2">Administrative Expenses </cx:pt>
          <cx:pt idx="3">Land Maintenance</cx:pt>
          <cx:pt idx="4">Land Maintenance</cx:pt>
          <cx:pt idx="5">Land Maintenance</cx:pt>
          <cx:pt idx="6">Land Maintenance</cx:pt>
          <cx:pt idx="7">Street Lighting</cx:pt>
          <cx:pt idx="8">General</cx:pt>
          <cx:pt idx="9">Capital Expenditure</cx:pt>
        </cx:lvl>
      </cx:strDim>
      <cx:numDim type="size">
        <cx:f>Sheet1!$D$2:$D$17</cx:f>
        <cx:lvl ptCount="16" formatCode="General">
          <cx:pt idx="0">9222</cx:pt>
          <cx:pt idx="1">17182</cx:pt>
          <cx:pt idx="2">5872.119999999999</cx:pt>
          <cx:pt idx="3">2150</cx:pt>
          <cx:pt idx="4">3000</cx:pt>
          <cx:pt idx="5">2250</cx:pt>
          <cx:pt idx="6">2915</cx:pt>
          <cx:pt idx="7">2522.6399999999999</cx:pt>
          <cx:pt idx="8">900</cx:pt>
          <cx:pt idx="9">2900</cx:pt>
        </cx:lvl>
      </cx:numDim>
    </cx:data>
  </cx:chartData>
  <cx:chart>
    <cx:plotArea>
      <cx:plotAreaRegion>
        <cx:series layoutId="sunburst" uniqueId="{D9BA52ED-6F83-4949-A2B8-A2130486E173}">
          <cx:tx>
            <cx:txData>
              <cx:f>Sheet1!$D$1</cx:f>
              <cx:v>Series1</cx:v>
            </cx:txData>
          </cx:tx>
          <cx:dataLabels pos="ctr">
            <cx:visibility seriesName="0" categoryName="1" value="0"/>
          </cx:dataLabels>
          <cx:dataId val="0"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31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Table>
  <cs:downBar>
    <cs:lnRef idx="0"/>
    <cs:fillRef idx="0"/>
    <cs:effectRef idx="0"/>
    <cs:fontRef idx="minor">
      <a:schemeClr val="tx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  <a:lumOff val="10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31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Table>
  <cs:downBar>
    <cs:lnRef idx="0"/>
    <cs:fillRef idx="0"/>
    <cs:effectRef idx="0"/>
    <cs:fontRef idx="minor">
      <a:schemeClr val="tx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  <a:lumOff val="10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3432-279D-4140-BFC6-4C5034303C20}" type="datetimeFigureOut">
              <a:rPr lang="en-GB" smtClean="0"/>
              <a:t>22/03/2016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8165-F003-4BCC-912C-E9D9059752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55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3432-279D-4140-BFC6-4C5034303C20}" type="datetimeFigureOut">
              <a:rPr lang="en-GB" smtClean="0"/>
              <a:t>22/03/2016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8165-F003-4BCC-912C-E9D9059752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49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3432-279D-4140-BFC6-4C5034303C20}" type="datetimeFigureOut">
              <a:rPr lang="en-GB" smtClean="0"/>
              <a:t>22/03/2016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8165-F003-4BCC-912C-E9D9059752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65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3432-279D-4140-BFC6-4C5034303C20}" type="datetimeFigureOut">
              <a:rPr lang="en-GB" smtClean="0"/>
              <a:t>22/03/2016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8165-F003-4BCC-912C-E9D9059752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40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3432-279D-4140-BFC6-4C5034303C20}" type="datetimeFigureOut">
              <a:rPr lang="en-GB" smtClean="0"/>
              <a:t>22/03/2016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8165-F003-4BCC-912C-E9D9059752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925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3432-279D-4140-BFC6-4C5034303C20}" type="datetimeFigureOut">
              <a:rPr lang="en-GB" smtClean="0"/>
              <a:t>22/03/2016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8165-F003-4BCC-912C-E9D9059752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3432-279D-4140-BFC6-4C5034303C20}" type="datetimeFigureOut">
              <a:rPr lang="en-GB" smtClean="0"/>
              <a:t>22/03/2016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8165-F003-4BCC-912C-E9D9059752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51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3432-279D-4140-BFC6-4C5034303C20}" type="datetimeFigureOut">
              <a:rPr lang="en-GB" smtClean="0"/>
              <a:t>22/03/2016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8165-F003-4BCC-912C-E9D9059752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93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3432-279D-4140-BFC6-4C5034303C20}" type="datetimeFigureOut">
              <a:rPr lang="en-GB" smtClean="0"/>
              <a:t>22/03/2016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8165-F003-4BCC-912C-E9D9059752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32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3432-279D-4140-BFC6-4C5034303C20}" type="datetimeFigureOut">
              <a:rPr lang="en-GB" smtClean="0"/>
              <a:t>22/03/2016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8165-F003-4BCC-912C-E9D9059752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91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3432-279D-4140-BFC6-4C5034303C20}" type="datetimeFigureOut">
              <a:rPr lang="en-GB" smtClean="0"/>
              <a:t>22/03/2016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58165-F003-4BCC-912C-E9D9059752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56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A3432-279D-4140-BFC6-4C5034303C20}" type="datetimeFigureOut">
              <a:rPr lang="en-GB" smtClean="0"/>
              <a:t>22/03/2016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58165-F003-4BCC-912C-E9D9059752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33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4/relationships/chartEx" Target="../charts/chartEx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31130"/>
            <a:ext cx="9144000" cy="277090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Birdham Parish Council  Open Morning</a:t>
            </a:r>
            <a:br>
              <a:rPr lang="en-GB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endParaRPr lang="en-GB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19</a:t>
            </a:r>
            <a:r>
              <a:rPr lang="en-GB" sz="3200" b="1" baseline="30000" dirty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 March 2016</a:t>
            </a:r>
          </a:p>
        </p:txBody>
      </p:sp>
    </p:spTree>
    <p:extLst>
      <p:ext uri="{BB962C8B-B14F-4D97-AF65-F5344CB8AC3E}">
        <p14:creationId xmlns:p14="http://schemas.microsoft.com/office/powerpoint/2010/main" val="377042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09"/>
    </mc:Choice>
    <mc:Fallback xmlns="">
      <p:transition spd="slow" advTm="270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57200"/>
            <a:ext cx="10515600" cy="151014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700" b="1" u="sng" dirty="0">
                <a:solidFill>
                  <a:srgbClr val="0070C0"/>
                </a:solidFill>
              </a:rPr>
              <a:t/>
            </a:r>
            <a:br>
              <a:rPr lang="en-GB" sz="2700" b="1" u="sng" dirty="0">
                <a:solidFill>
                  <a:srgbClr val="0070C0"/>
                </a:solidFill>
              </a:rPr>
            </a:br>
            <a:r>
              <a:rPr lang="en-GB" sz="2700" b="1" u="sng" dirty="0">
                <a:solidFill>
                  <a:srgbClr val="0070C0"/>
                </a:solidFill>
              </a:rPr>
              <a:t/>
            </a:r>
            <a:br>
              <a:rPr lang="en-GB" sz="2700" b="1" u="sng" dirty="0">
                <a:solidFill>
                  <a:srgbClr val="0070C0"/>
                </a:solidFill>
              </a:rPr>
            </a:br>
            <a:r>
              <a:rPr lang="en-GB" sz="2700" b="1" u="sng" dirty="0">
                <a:solidFill>
                  <a:srgbClr val="0070C0"/>
                </a:solidFill>
              </a:rPr>
              <a:t/>
            </a:r>
            <a:br>
              <a:rPr lang="en-GB" sz="2700" b="1" u="sng" dirty="0">
                <a:solidFill>
                  <a:srgbClr val="0070C0"/>
                </a:solidFill>
              </a:rPr>
            </a:br>
            <a:r>
              <a:rPr lang="en-GB" sz="2700" b="1" u="sng" dirty="0">
                <a:solidFill>
                  <a:srgbClr val="0070C0"/>
                </a:solidFill>
              </a:rPr>
              <a:t/>
            </a:r>
            <a:br>
              <a:rPr lang="en-GB" sz="2700" b="1" u="sng" dirty="0">
                <a:solidFill>
                  <a:srgbClr val="0070C0"/>
                </a:solidFill>
              </a:rPr>
            </a:br>
            <a:r>
              <a:rPr lang="en-GB" b="1" dirty="0">
                <a:solidFill>
                  <a:srgbClr val="0070C0"/>
                </a:solidFill>
              </a:rPr>
              <a:t/>
            </a:r>
            <a:br>
              <a:rPr lang="en-GB" b="1" dirty="0">
                <a:solidFill>
                  <a:srgbClr val="0070C0"/>
                </a:solidFill>
              </a:rPr>
            </a:br>
            <a:r>
              <a:rPr lang="en-GB" b="1" dirty="0">
                <a:solidFill>
                  <a:srgbClr val="0070C0"/>
                </a:solidFill>
              </a:rPr>
              <a:t/>
            </a:r>
            <a:br>
              <a:rPr lang="en-GB" b="1" dirty="0">
                <a:solidFill>
                  <a:srgbClr val="0070C0"/>
                </a:solidFill>
              </a:rPr>
            </a:br>
            <a:r>
              <a:rPr lang="en-GB" b="1" u="sng" dirty="0">
                <a:solidFill>
                  <a:srgbClr val="0070C0"/>
                </a:solidFill>
              </a:rPr>
              <a:t/>
            </a:r>
            <a:br>
              <a:rPr lang="en-GB" b="1" u="sng" dirty="0">
                <a:solidFill>
                  <a:srgbClr val="0070C0"/>
                </a:solidFill>
              </a:rPr>
            </a:br>
            <a:r>
              <a:rPr lang="en-GB" sz="4900" b="1" u="sng" dirty="0">
                <a:solidFill>
                  <a:srgbClr val="0070C0"/>
                </a:solidFill>
              </a:rPr>
              <a:t>Yes</a:t>
            </a:r>
            <a:r>
              <a:rPr lang="en-GB" sz="26700" b="1" u="sng" dirty="0">
                <a:solidFill>
                  <a:srgbClr val="0070C0"/>
                </a:solidFill>
              </a:rPr>
              <a:t/>
            </a:r>
            <a:br>
              <a:rPr lang="en-GB" sz="26700" b="1" u="sng" dirty="0">
                <a:solidFill>
                  <a:srgbClr val="0070C0"/>
                </a:solidFill>
              </a:rPr>
            </a:br>
            <a:r>
              <a:rPr lang="en-GB" sz="4000" b="1" dirty="0">
                <a:solidFill>
                  <a:srgbClr val="0070C0"/>
                </a:solidFill>
              </a:rPr>
              <a:t>there is a solution </a:t>
            </a:r>
            <a:endParaRPr lang="en-GB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91" y="2230582"/>
            <a:ext cx="10765559" cy="3859069"/>
          </a:xfrm>
        </p:spPr>
        <p:txBody>
          <a:bodyPr>
            <a:normAutofit/>
          </a:bodyPr>
          <a:lstStyle/>
          <a:p>
            <a:r>
              <a:rPr lang="en-GB" b="1" u="sng" dirty="0">
                <a:solidFill>
                  <a:srgbClr val="0070C0"/>
                </a:solidFill>
              </a:rPr>
              <a:t>But!!</a:t>
            </a:r>
          </a:p>
          <a:p>
            <a:r>
              <a:rPr lang="en-GB" b="1" dirty="0">
                <a:solidFill>
                  <a:srgbClr val="0070C0"/>
                </a:solidFill>
              </a:rPr>
              <a:t>It’s a lot of work, before so we embark on this project do we have your support ?</a:t>
            </a:r>
          </a:p>
          <a:p>
            <a:pPr lvl="1"/>
            <a:r>
              <a:rPr lang="en-GB" b="1" dirty="0">
                <a:solidFill>
                  <a:srgbClr val="0070C0"/>
                </a:solidFill>
              </a:rPr>
              <a:t/>
            </a:r>
            <a:br>
              <a:rPr lang="en-GB" b="1" dirty="0">
                <a:solidFill>
                  <a:srgbClr val="0070C0"/>
                </a:solidFill>
              </a:rPr>
            </a:br>
            <a:r>
              <a:rPr lang="en-GB" sz="2400" b="1" dirty="0">
                <a:solidFill>
                  <a:srgbClr val="0070C0"/>
                </a:solidFill>
              </a:rPr>
              <a:t>Is there any way you would like to see it changed?</a:t>
            </a:r>
          </a:p>
          <a:p>
            <a:pPr lvl="2"/>
            <a:r>
              <a:rPr lang="en-GB" sz="2400" b="1" dirty="0">
                <a:solidFill>
                  <a:srgbClr val="0070C0"/>
                </a:solidFill>
              </a:rPr>
              <a:t/>
            </a:r>
            <a:br>
              <a:rPr lang="en-GB" sz="2400" b="1" dirty="0">
                <a:solidFill>
                  <a:srgbClr val="0070C0"/>
                </a:solidFill>
              </a:rPr>
            </a:br>
            <a:endParaRPr lang="en-GB" sz="2400" dirty="0"/>
          </a:p>
        </p:txBody>
      </p:sp>
      <p:sp>
        <p:nvSpPr>
          <p:cNvPr id="5" name="Explosion 2 4"/>
          <p:cNvSpPr/>
          <p:nvPr/>
        </p:nvSpPr>
        <p:spPr>
          <a:xfrm>
            <a:off x="1260764" y="3574473"/>
            <a:ext cx="9739745" cy="2646218"/>
          </a:xfrm>
          <a:prstGeom prst="irregularSeal2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rgbClr val="0070C0"/>
                </a:solidFill>
              </a:rPr>
              <a:t>this is your chance to influence the design</a:t>
            </a:r>
            <a:r>
              <a:rPr lang="en-GB" b="1" dirty="0">
                <a:solidFill>
                  <a:srgbClr val="0070C0"/>
                </a:solidFill>
              </a:rPr>
              <a:t>.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284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80"/>
    </mc:Choice>
    <mc:Fallback xmlns="">
      <p:transition spd="slow" advTm="179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So what are the benefits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Provide affordable Homes for the youngsters in the village.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Build much needed social/retirement homes.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Secure the future of the Village Hall.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Make the Playing Field somewhere where people want to go, not avoid.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Provide small annual income to supplement our precept.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Maybe a little extra for other projects.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760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71"/>
    </mc:Choice>
    <mc:Fallback xmlns="">
      <p:transition spd="slow" advTm="193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New Homes Bonus</a:t>
            </a:r>
          </a:p>
          <a:p>
            <a:pPr lvl="1"/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Approximately £15000 for Adult Fitness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equipment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held by CDC awaiting a acceptable plan.</a:t>
            </a:r>
          </a:p>
          <a:p>
            <a:pPr lvl="1"/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But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we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are told you want new play equipment</a:t>
            </a:r>
          </a:p>
          <a:p>
            <a:pPr lvl="1"/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As an aside the equipment at East Wittering which we were asked for cost £70,000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S106 monies</a:t>
            </a:r>
          </a:p>
          <a:p>
            <a:pPr lvl="1"/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£25000 available to drain the Football Pitch, </a:t>
            </a:r>
          </a:p>
          <a:p>
            <a:pPr lvl="1"/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But estimated cost is £40-60,000</a:t>
            </a:r>
          </a:p>
        </p:txBody>
      </p:sp>
    </p:spTree>
    <p:extLst>
      <p:ext uri="{BB962C8B-B14F-4D97-AF65-F5344CB8AC3E}">
        <p14:creationId xmlns:p14="http://schemas.microsoft.com/office/powerpoint/2010/main" val="364509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500062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Annual Budget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8919948" cy="4351338"/>
          </a:xfrm>
        </p:spPr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Monies From Precept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6600" b="1" dirty="0">
                <a:solidFill>
                  <a:schemeClr val="accent1">
                    <a:lumMod val="75000"/>
                  </a:schemeClr>
                </a:solidFill>
              </a:rPr>
              <a:t>~£40,000</a:t>
            </a:r>
          </a:p>
        </p:txBody>
      </p:sp>
    </p:spTree>
    <p:extLst>
      <p:ext uri="{BB962C8B-B14F-4D97-AF65-F5344CB8AC3E}">
        <p14:creationId xmlns:p14="http://schemas.microsoft.com/office/powerpoint/2010/main" val="146885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01"/>
    </mc:Choice>
    <mc:Fallback xmlns="">
      <p:transition spd="slow" advTm="440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Planned Expenditure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2514600" cy="4351338"/>
          </a:xfrm>
        </p:spPr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Monies From Precept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~£40,000</a:t>
            </a:r>
          </a:p>
        </p:txBody>
      </p:sp>
      <mc:AlternateContent xmlns:mc="http://schemas.openxmlformats.org/markup-compatibility/2006">
        <mc:Choice xmlns:cx1="http://schemas.microsoft.com/office/drawing/2015/9/8/chartex" xmlns="" Requires="cx1">
          <p:graphicFrame>
            <p:nvGraphicFramePr>
              <p:cNvPr id="6" name="Chart 5"/>
              <p:cNvGraphicFramePr/>
              <p:nvPr>
                <p:extLst/>
              </p:nvPr>
            </p:nvGraphicFramePr>
            <p:xfrm>
              <a:off x="3493827" y="1690689"/>
              <a:ext cx="4722125" cy="413690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6" name="Chart 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93827" y="1690689"/>
                <a:ext cx="4722125" cy="4136906"/>
              </a:xfrm>
              <a:prstGeom prst="rect">
                <a:avLst/>
              </a:prstGeom>
            </p:spPr>
          </p:pic>
        </mc:Fallback>
      </mc:AlternateContent>
      <p:sp>
        <p:nvSpPr>
          <p:cNvPr id="7" name="Explosion 2 6"/>
          <p:cNvSpPr/>
          <p:nvPr/>
        </p:nvSpPr>
        <p:spPr>
          <a:xfrm>
            <a:off x="5809957" y="1547447"/>
            <a:ext cx="3854547" cy="3263704"/>
          </a:xfrm>
          <a:prstGeom prst="irregularSeal2">
            <a:avLst/>
          </a:prstGeom>
          <a:gradFill flip="none" rotWithShape="1">
            <a:gsLst>
              <a:gs pos="0">
                <a:schemeClr val="bg2">
                  <a:tint val="93000"/>
                  <a:satMod val="150000"/>
                  <a:shade val="98000"/>
                  <a:lumMod val="102000"/>
                </a:schemeClr>
              </a:gs>
              <a:gs pos="2000">
                <a:srgbClr val="FF0000"/>
              </a:gs>
              <a:gs pos="100000">
                <a:schemeClr val="bg2">
                  <a:shade val="63000"/>
                  <a:satMod val="12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This is what cripples us</a:t>
            </a:r>
          </a:p>
          <a:p>
            <a:pPr algn="ctr"/>
            <a:r>
              <a:rPr lang="en-GB" sz="2400" b="1" u="sng" dirty="0">
                <a:solidFill>
                  <a:schemeClr val="tx1"/>
                </a:solidFill>
              </a:rPr>
              <a:t>£17182/yr. 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on 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Mortgage for the Village Hall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877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49"/>
    </mc:Choice>
    <mc:Fallback xmlns="">
      <p:transition spd="slow" advTm="98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Money Available to upgrade Playing Field.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2514600" cy="4351338"/>
          </a:xfrm>
        </p:spPr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Monies From Precept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~£40,000</a:t>
            </a:r>
          </a:p>
        </p:txBody>
      </p:sp>
      <mc:AlternateContent xmlns:mc="http://schemas.openxmlformats.org/markup-compatibility/2006">
        <mc:Choice xmlns:cx1="http://schemas.microsoft.com/office/drawing/2015/9/8/chartex" xmlns="" Requires="cx1">
          <p:graphicFrame>
            <p:nvGraphicFramePr>
              <p:cNvPr id="6" name="Chart 5"/>
              <p:cNvGraphicFramePr/>
              <p:nvPr>
                <p:extLst>
                  <p:ext uri="{D42A27DB-BD31-4B8C-83A1-F6EECF244321}">
                    <p14:modId xmlns:p14="http://schemas.microsoft.com/office/powerpoint/2010/main" val="2732777338"/>
                  </p:ext>
                </p:extLst>
              </p:nvPr>
            </p:nvGraphicFramePr>
            <p:xfrm>
              <a:off x="3193576" y="1690688"/>
              <a:ext cx="4722125" cy="413690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6" name="Chart 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93576" y="1690688"/>
                <a:ext cx="4722125" cy="4136906"/>
              </a:xfrm>
              <a:prstGeom prst="rect">
                <a:avLst/>
              </a:prstGeom>
            </p:spPr>
          </p:pic>
        </mc:Fallback>
      </mc:AlternateContent>
      <p:sp>
        <p:nvSpPr>
          <p:cNvPr id="7" name="Content Placeholder 2"/>
          <p:cNvSpPr txBox="1">
            <a:spLocks/>
          </p:cNvSpPr>
          <p:nvPr/>
        </p:nvSpPr>
        <p:spPr>
          <a:xfrm>
            <a:off x="8467814" y="1825625"/>
            <a:ext cx="299682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Grants available to drain Playing Field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£25000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Estimated Cost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£40- 60 thousand  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Monies Available to upgrade Playing Field </a:t>
            </a:r>
          </a:p>
          <a:p>
            <a:pPr marL="0" indent="0">
              <a:buNone/>
            </a:pP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£750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From Precept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xplosion 1 3"/>
          <p:cNvSpPr/>
          <p:nvPr/>
        </p:nvSpPr>
        <p:spPr>
          <a:xfrm>
            <a:off x="7347664" y="4001294"/>
            <a:ext cx="5001491" cy="3061854"/>
          </a:xfrm>
          <a:prstGeom prst="irregularSeal1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£750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From Precept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065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39"/>
    </mc:Choice>
    <mc:Fallback xmlns="">
      <p:transition spd="slow" advTm="103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>
                <a:solidFill>
                  <a:schemeClr val="accent1">
                    <a:lumMod val="75000"/>
                  </a:schemeClr>
                </a:solidFill>
              </a:rPr>
              <a:t>Birdham,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we have </a:t>
            </a:r>
            <a:r>
              <a:rPr lang="en-GB" b="1">
                <a:solidFill>
                  <a:schemeClr val="accent1">
                    <a:lumMod val="75000"/>
                  </a:schemeClr>
                </a:solidFill>
              </a:rPr>
              <a:t>a Problem!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Currently we have no capability to upgrade the playing Field.</a:t>
            </a:r>
          </a:p>
          <a:p>
            <a:pPr marL="0" indent="0" algn="ctr">
              <a:buNone/>
            </a:pP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Very limited resources even to perform essential maintenance of existing 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assets and equipment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4400" b="1" dirty="0">
                <a:solidFill>
                  <a:schemeClr val="accent1">
                    <a:lumMod val="75000"/>
                  </a:schemeClr>
                </a:solidFill>
              </a:rPr>
              <a:t>Some Blue Sky thinking was required</a:t>
            </a:r>
            <a:endParaRPr lang="en-GB" sz="4400" b="1" dirty="0"/>
          </a:p>
          <a:p>
            <a:pPr marL="0" indent="0" algn="ctr">
              <a:buNone/>
            </a:pPr>
            <a:endParaRPr lang="en-GB" sz="4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090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58"/>
    </mc:Choice>
    <mc:Fallback xmlns="">
      <p:transition spd="slow" advTm="102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One Possible Solution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  <a:scene3d>
              <a:camera prst="orthographicFront"/>
              <a:lightRig rig="threePt" dir="t"/>
            </a:scene3d>
            <a:sp3d extrusionH="82550">
              <a:bevelT w="127000" h="38100" prst="coolSlant"/>
            </a:sp3d>
          </a:bodyPr>
          <a:lstStyle/>
          <a:p>
            <a:pPr marL="0" indent="0" algn="ctr">
              <a:buNone/>
            </a:pPr>
            <a:endParaRPr lang="en-GB" sz="4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Develop part of the Playing Field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Whilst maintaining the original playing area</a:t>
            </a:r>
          </a:p>
          <a:p>
            <a:pPr marL="0" indent="0" algn="ctr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How?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874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63"/>
    </mc:Choice>
    <mc:Fallback xmlns="">
      <p:transition spd="slow" advTm="81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Potential Projects for the Playing Fields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857" y="1459690"/>
            <a:ext cx="9914286" cy="48666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57455" y="4696691"/>
            <a:ext cx="1579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chemeClr val="bg1">
                    <a:lumMod val="50000"/>
                  </a:schemeClr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7004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31"/>
    </mc:Choice>
    <mc:Fallback xmlns="">
      <p:transition spd="slow" advTm="1483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Is there a Business Case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504086"/>
              </p:ext>
            </p:extLst>
          </p:nvPr>
        </p:nvGraphicFramePr>
        <p:xfrm>
          <a:off x="1149928" y="1483941"/>
          <a:ext cx="9010072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6980">
                  <a:extLst>
                    <a:ext uri="{9D8B030D-6E8A-4147-A177-3AD203B41FA5}">
                      <a16:colId xmlns:a16="http://schemas.microsoft.com/office/drawing/2014/main" xmlns="" val="75703525"/>
                    </a:ext>
                  </a:extLst>
                </a:gridCol>
                <a:gridCol w="1758895">
                  <a:extLst>
                    <a:ext uri="{9D8B030D-6E8A-4147-A177-3AD203B41FA5}">
                      <a16:colId xmlns:a16="http://schemas.microsoft.com/office/drawing/2014/main" xmlns="" val="2388145055"/>
                    </a:ext>
                  </a:extLst>
                </a:gridCol>
                <a:gridCol w="3454197">
                  <a:extLst>
                    <a:ext uri="{9D8B030D-6E8A-4147-A177-3AD203B41FA5}">
                      <a16:colId xmlns:a16="http://schemas.microsoft.com/office/drawing/2014/main" xmlns="" val="738195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5039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Cost</a:t>
                      </a:r>
                      <a:r>
                        <a:rPr lang="en-GB" baseline="0" dirty="0"/>
                        <a:t> to build 9 homes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~£900,000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Assuming £140/sq.</a:t>
                      </a:r>
                      <a:r>
                        <a:rPr lang="en-GB" sz="1400" baseline="0" dirty="0"/>
                        <a:t> ft.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0032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Revenue from selling 5 Starter Homes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~£1,500,000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Based on starter homes in Chichester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5666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Potential Funds available to the Parish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~£600,000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43675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5774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Outstanding</a:t>
                      </a:r>
                      <a:r>
                        <a:rPr lang="en-GB" baseline="0" dirty="0"/>
                        <a:t> Mortgage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£181,000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3263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Improvements to Playing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~£330,000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853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Other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~£50,000</a:t>
                      </a:r>
                    </a:p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5627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£561,000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1352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0062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17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3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3|4.2|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6.5|3|3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348</Words>
  <Application>Microsoft Office PowerPoint</Application>
  <PresentationFormat>Custom</PresentationFormat>
  <Paragraphs>88</Paragraphs>
  <Slides>11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Birdham Parish Council  Open Morning </vt:lpstr>
      <vt:lpstr>Grants</vt:lpstr>
      <vt:lpstr>Annual Budget</vt:lpstr>
      <vt:lpstr>Planned Expenditure</vt:lpstr>
      <vt:lpstr>Money Available to upgrade Playing Field.</vt:lpstr>
      <vt:lpstr>Birdham, we have a Problem!</vt:lpstr>
      <vt:lpstr>One Possible Solution </vt:lpstr>
      <vt:lpstr>Potential Projects for the Playing Fields</vt:lpstr>
      <vt:lpstr>Is there a Business Case</vt:lpstr>
      <vt:lpstr>       Yes there is a solution </vt:lpstr>
      <vt:lpstr>So what are the benefits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Birdham Parish Council  Strategic plan</dc:title>
  <dc:creator>Laurie Pocock</dc:creator>
  <cp:lastModifiedBy>David</cp:lastModifiedBy>
  <cp:revision>141</cp:revision>
  <dcterms:created xsi:type="dcterms:W3CDTF">2015-10-19T13:14:03Z</dcterms:created>
  <dcterms:modified xsi:type="dcterms:W3CDTF">2016-03-22T10:34:02Z</dcterms:modified>
</cp:coreProperties>
</file>